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ublic Sans Bold" charset="1" panose="00000000000000000000"/>
      <p:regular r:id="rId14"/>
    </p:embeddedFont>
    <p:embeddedFont>
      <p:font typeface="Libre Baskerville" charset="1" panose="02000000000000000000"/>
      <p:regular r:id="rId15"/>
    </p:embeddedFont>
    <p:embeddedFont>
      <p:font typeface="Public Sans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59893" cy="7598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140" y="0"/>
                  </a:moveTo>
                  <a:lnTo>
                    <a:pt x="588660" y="0"/>
                  </a:lnTo>
                  <a:cubicBezTo>
                    <a:pt x="648106" y="0"/>
                    <a:pt x="705117" y="23615"/>
                    <a:pt x="747151" y="65649"/>
                  </a:cubicBezTo>
                  <a:cubicBezTo>
                    <a:pt x="789185" y="107683"/>
                    <a:pt x="812800" y="164694"/>
                    <a:pt x="812800" y="224140"/>
                  </a:cubicBezTo>
                  <a:lnTo>
                    <a:pt x="812800" y="588660"/>
                  </a:lnTo>
                  <a:cubicBezTo>
                    <a:pt x="812800" y="648106"/>
                    <a:pt x="789185" y="705117"/>
                    <a:pt x="747151" y="747151"/>
                  </a:cubicBezTo>
                  <a:cubicBezTo>
                    <a:pt x="705117" y="789185"/>
                    <a:pt x="648106" y="812800"/>
                    <a:pt x="588660" y="812800"/>
                  </a:cubicBezTo>
                  <a:lnTo>
                    <a:pt x="224140" y="812800"/>
                  </a:lnTo>
                  <a:cubicBezTo>
                    <a:pt x="164694" y="812800"/>
                    <a:pt x="107683" y="789185"/>
                    <a:pt x="65649" y="747151"/>
                  </a:cubicBezTo>
                  <a:cubicBezTo>
                    <a:pt x="23615" y="705117"/>
                    <a:pt x="0" y="648106"/>
                    <a:pt x="0" y="588660"/>
                  </a:cubicBezTo>
                  <a:lnTo>
                    <a:pt x="0" y="224140"/>
                  </a:lnTo>
                  <a:cubicBezTo>
                    <a:pt x="0" y="164694"/>
                    <a:pt x="23615" y="107683"/>
                    <a:pt x="65649" y="65649"/>
                  </a:cubicBezTo>
                  <a:cubicBezTo>
                    <a:pt x="107683" y="23615"/>
                    <a:pt x="164694" y="0"/>
                    <a:pt x="2241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0122" y="1229576"/>
            <a:ext cx="417048" cy="358140"/>
          </a:xfrm>
          <a:custGeom>
            <a:avLst/>
            <a:gdLst/>
            <a:ahLst/>
            <a:cxnLst/>
            <a:rect r="r" b="b" t="t" l="l"/>
            <a:pathLst>
              <a:path h="358140" w="417048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22570" y="2318357"/>
            <a:ext cx="3636730" cy="5650287"/>
          </a:xfrm>
          <a:custGeom>
            <a:avLst/>
            <a:gdLst/>
            <a:ahLst/>
            <a:cxnLst/>
            <a:rect r="r" b="b" t="t" l="l"/>
            <a:pathLst>
              <a:path h="5650287" w="3636730">
                <a:moveTo>
                  <a:pt x="0" y="0"/>
                </a:moveTo>
                <a:lnTo>
                  <a:pt x="3636730" y="0"/>
                </a:lnTo>
                <a:lnTo>
                  <a:pt x="3636730" y="5650286"/>
                </a:lnTo>
                <a:lnTo>
                  <a:pt x="0" y="5650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125394" y="6670386"/>
            <a:ext cx="5613359" cy="3368015"/>
          </a:xfrm>
          <a:custGeom>
            <a:avLst/>
            <a:gdLst/>
            <a:ahLst/>
            <a:cxnLst/>
            <a:rect r="r" b="b" t="t" l="l"/>
            <a:pathLst>
              <a:path h="3368015" w="5613359">
                <a:moveTo>
                  <a:pt x="0" y="0"/>
                </a:moveTo>
                <a:lnTo>
                  <a:pt x="5613359" y="0"/>
                </a:lnTo>
                <a:lnTo>
                  <a:pt x="5613359" y="3368015"/>
                </a:lnTo>
                <a:lnTo>
                  <a:pt x="0" y="3368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33450" y="2148906"/>
            <a:ext cx="12524689" cy="425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5"/>
              </a:lnSpc>
            </a:pPr>
            <a:r>
              <a:rPr lang="en-US" sz="9337" spc="-289">
                <a:solidFill>
                  <a:srgbClr val="000000"/>
                </a:solidFill>
                <a:latin typeface="Public Sans Bold"/>
              </a:rPr>
              <a:t>Массовая и элитарная культура в современном мире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739028" y="405648"/>
            <a:ext cx="3583757" cy="3505566"/>
          </a:xfrm>
          <a:custGeom>
            <a:avLst/>
            <a:gdLst/>
            <a:ahLst/>
            <a:cxnLst/>
            <a:rect r="r" b="b" t="t" l="l"/>
            <a:pathLst>
              <a:path h="3505566" w="3583757">
                <a:moveTo>
                  <a:pt x="0" y="0"/>
                </a:moveTo>
                <a:lnTo>
                  <a:pt x="3583757" y="0"/>
                </a:lnTo>
                <a:lnTo>
                  <a:pt x="3583757" y="3505566"/>
                </a:lnTo>
                <a:lnTo>
                  <a:pt x="0" y="35055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551257" y="8213974"/>
            <a:ext cx="7736743" cy="4951515"/>
          </a:xfrm>
          <a:custGeom>
            <a:avLst/>
            <a:gdLst/>
            <a:ahLst/>
            <a:cxnLst/>
            <a:rect r="r" b="b" t="t" l="l"/>
            <a:pathLst>
              <a:path h="4951515" w="7736743">
                <a:moveTo>
                  <a:pt x="0" y="0"/>
                </a:moveTo>
                <a:lnTo>
                  <a:pt x="7736743" y="0"/>
                </a:lnTo>
                <a:lnTo>
                  <a:pt x="7736743" y="4951515"/>
                </a:lnTo>
                <a:lnTo>
                  <a:pt x="0" y="49515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09272" y="1191476"/>
            <a:ext cx="8583903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 spc="237">
                <a:solidFill>
                  <a:srgbClr val="000000"/>
                </a:solidFill>
                <a:latin typeface="Libre Baskerville"/>
              </a:rPr>
              <a:t>ИСТОРИЯ МИРОВОЙ КУЛЬТУРЫ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905239"/>
            <a:ext cx="7096694" cy="353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9"/>
              </a:lnSpc>
            </a:pPr>
            <a:r>
              <a:rPr lang="en-US" sz="1599" spc="-49">
                <a:solidFill>
                  <a:srgbClr val="000000"/>
                </a:solidFill>
                <a:latin typeface="Public Sans"/>
              </a:rPr>
              <a:t>Выполнил: Украинский Матвей 5-ЦД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40229"/>
            <a:ext cx="759893" cy="7598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140" y="0"/>
                  </a:moveTo>
                  <a:lnTo>
                    <a:pt x="588660" y="0"/>
                  </a:lnTo>
                  <a:cubicBezTo>
                    <a:pt x="648106" y="0"/>
                    <a:pt x="705117" y="23615"/>
                    <a:pt x="747151" y="65649"/>
                  </a:cubicBezTo>
                  <a:cubicBezTo>
                    <a:pt x="789185" y="107683"/>
                    <a:pt x="812800" y="164694"/>
                    <a:pt x="812800" y="224140"/>
                  </a:cubicBezTo>
                  <a:lnTo>
                    <a:pt x="812800" y="588660"/>
                  </a:lnTo>
                  <a:cubicBezTo>
                    <a:pt x="812800" y="648106"/>
                    <a:pt x="789185" y="705117"/>
                    <a:pt x="747151" y="747151"/>
                  </a:cubicBezTo>
                  <a:cubicBezTo>
                    <a:pt x="705117" y="789185"/>
                    <a:pt x="648106" y="812800"/>
                    <a:pt x="588660" y="812800"/>
                  </a:cubicBezTo>
                  <a:lnTo>
                    <a:pt x="224140" y="812800"/>
                  </a:lnTo>
                  <a:cubicBezTo>
                    <a:pt x="164694" y="812800"/>
                    <a:pt x="107683" y="789185"/>
                    <a:pt x="65649" y="747151"/>
                  </a:cubicBezTo>
                  <a:cubicBezTo>
                    <a:pt x="23615" y="705117"/>
                    <a:pt x="0" y="648106"/>
                    <a:pt x="0" y="588660"/>
                  </a:cubicBezTo>
                  <a:lnTo>
                    <a:pt x="0" y="224140"/>
                  </a:lnTo>
                  <a:cubicBezTo>
                    <a:pt x="0" y="164694"/>
                    <a:pt x="23615" y="107683"/>
                    <a:pt x="65649" y="65649"/>
                  </a:cubicBezTo>
                  <a:cubicBezTo>
                    <a:pt x="107683" y="23615"/>
                    <a:pt x="164694" y="0"/>
                    <a:pt x="2241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0122" y="8841105"/>
            <a:ext cx="417048" cy="358140"/>
          </a:xfrm>
          <a:custGeom>
            <a:avLst/>
            <a:gdLst/>
            <a:ahLst/>
            <a:cxnLst/>
            <a:rect r="r" b="b" t="t" l="l"/>
            <a:pathLst>
              <a:path h="358140" w="417048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76030" y="3835426"/>
            <a:ext cx="3358387" cy="4132244"/>
          </a:xfrm>
          <a:custGeom>
            <a:avLst/>
            <a:gdLst/>
            <a:ahLst/>
            <a:cxnLst/>
            <a:rect r="r" b="b" t="t" l="l"/>
            <a:pathLst>
              <a:path h="4132244" w="3358387">
                <a:moveTo>
                  <a:pt x="0" y="0"/>
                </a:moveTo>
                <a:lnTo>
                  <a:pt x="3358388" y="0"/>
                </a:lnTo>
                <a:lnTo>
                  <a:pt x="3358388" y="4132243"/>
                </a:lnTo>
                <a:lnTo>
                  <a:pt x="0" y="4132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61437" y="2113859"/>
            <a:ext cx="8472190" cy="6354142"/>
          </a:xfrm>
          <a:custGeom>
            <a:avLst/>
            <a:gdLst/>
            <a:ahLst/>
            <a:cxnLst/>
            <a:rect r="r" b="b" t="t" l="l"/>
            <a:pathLst>
              <a:path h="6354142" w="8472190">
                <a:moveTo>
                  <a:pt x="0" y="0"/>
                </a:moveTo>
                <a:lnTo>
                  <a:pt x="8472190" y="0"/>
                </a:lnTo>
                <a:lnTo>
                  <a:pt x="8472190" y="6354142"/>
                </a:lnTo>
                <a:lnTo>
                  <a:pt x="0" y="6354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04054" y="206090"/>
            <a:ext cx="2415158" cy="3629336"/>
          </a:xfrm>
          <a:custGeom>
            <a:avLst/>
            <a:gdLst/>
            <a:ahLst/>
            <a:cxnLst/>
            <a:rect r="r" b="b" t="t" l="l"/>
            <a:pathLst>
              <a:path h="3629336" w="2415158">
                <a:moveTo>
                  <a:pt x="0" y="0"/>
                </a:moveTo>
                <a:lnTo>
                  <a:pt x="2415158" y="0"/>
                </a:lnTo>
                <a:lnTo>
                  <a:pt x="2415158" y="3629336"/>
                </a:lnTo>
                <a:lnTo>
                  <a:pt x="0" y="36293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72872" y="2113859"/>
            <a:ext cx="4763491" cy="6354142"/>
          </a:xfrm>
          <a:custGeom>
            <a:avLst/>
            <a:gdLst/>
            <a:ahLst/>
            <a:cxnLst/>
            <a:rect r="r" b="b" t="t" l="l"/>
            <a:pathLst>
              <a:path h="6354142" w="4763491">
                <a:moveTo>
                  <a:pt x="0" y="0"/>
                </a:moveTo>
                <a:lnTo>
                  <a:pt x="4763491" y="0"/>
                </a:lnTo>
                <a:lnTo>
                  <a:pt x="4763491" y="6354142"/>
                </a:lnTo>
                <a:lnTo>
                  <a:pt x="0" y="63541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19175"/>
            <a:ext cx="10665474" cy="99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Массовая культура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40229"/>
            <a:ext cx="759893" cy="7598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140" y="0"/>
                  </a:moveTo>
                  <a:lnTo>
                    <a:pt x="588660" y="0"/>
                  </a:lnTo>
                  <a:cubicBezTo>
                    <a:pt x="648106" y="0"/>
                    <a:pt x="705117" y="23615"/>
                    <a:pt x="747151" y="65649"/>
                  </a:cubicBezTo>
                  <a:cubicBezTo>
                    <a:pt x="789185" y="107683"/>
                    <a:pt x="812800" y="164694"/>
                    <a:pt x="812800" y="224140"/>
                  </a:cubicBezTo>
                  <a:lnTo>
                    <a:pt x="812800" y="588660"/>
                  </a:lnTo>
                  <a:cubicBezTo>
                    <a:pt x="812800" y="648106"/>
                    <a:pt x="789185" y="705117"/>
                    <a:pt x="747151" y="747151"/>
                  </a:cubicBezTo>
                  <a:cubicBezTo>
                    <a:pt x="705117" y="789185"/>
                    <a:pt x="648106" y="812800"/>
                    <a:pt x="588660" y="812800"/>
                  </a:cubicBezTo>
                  <a:lnTo>
                    <a:pt x="224140" y="812800"/>
                  </a:lnTo>
                  <a:cubicBezTo>
                    <a:pt x="164694" y="812800"/>
                    <a:pt x="107683" y="789185"/>
                    <a:pt x="65649" y="747151"/>
                  </a:cubicBezTo>
                  <a:cubicBezTo>
                    <a:pt x="23615" y="705117"/>
                    <a:pt x="0" y="648106"/>
                    <a:pt x="0" y="588660"/>
                  </a:cubicBezTo>
                  <a:lnTo>
                    <a:pt x="0" y="224140"/>
                  </a:lnTo>
                  <a:cubicBezTo>
                    <a:pt x="0" y="164694"/>
                    <a:pt x="23615" y="107683"/>
                    <a:pt x="65649" y="65649"/>
                  </a:cubicBezTo>
                  <a:cubicBezTo>
                    <a:pt x="107683" y="23615"/>
                    <a:pt x="164694" y="0"/>
                    <a:pt x="2241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0122" y="8841105"/>
            <a:ext cx="417048" cy="358140"/>
          </a:xfrm>
          <a:custGeom>
            <a:avLst/>
            <a:gdLst/>
            <a:ahLst/>
            <a:cxnLst/>
            <a:rect r="r" b="b" t="t" l="l"/>
            <a:pathLst>
              <a:path h="358140" w="417048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76030" y="3835426"/>
            <a:ext cx="3358387" cy="4132244"/>
          </a:xfrm>
          <a:custGeom>
            <a:avLst/>
            <a:gdLst/>
            <a:ahLst/>
            <a:cxnLst/>
            <a:rect r="r" b="b" t="t" l="l"/>
            <a:pathLst>
              <a:path h="4132244" w="3358387">
                <a:moveTo>
                  <a:pt x="0" y="0"/>
                </a:moveTo>
                <a:lnTo>
                  <a:pt x="3358388" y="0"/>
                </a:lnTo>
                <a:lnTo>
                  <a:pt x="3358388" y="4132243"/>
                </a:lnTo>
                <a:lnTo>
                  <a:pt x="0" y="41322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04054" y="206090"/>
            <a:ext cx="2415158" cy="3629336"/>
          </a:xfrm>
          <a:custGeom>
            <a:avLst/>
            <a:gdLst/>
            <a:ahLst/>
            <a:cxnLst/>
            <a:rect r="r" b="b" t="t" l="l"/>
            <a:pathLst>
              <a:path h="3629336" w="2415158">
                <a:moveTo>
                  <a:pt x="0" y="0"/>
                </a:moveTo>
                <a:lnTo>
                  <a:pt x="2415158" y="0"/>
                </a:lnTo>
                <a:lnTo>
                  <a:pt x="2415158" y="3629336"/>
                </a:lnTo>
                <a:lnTo>
                  <a:pt x="0" y="3629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8646" y="2202520"/>
            <a:ext cx="4161009" cy="6266580"/>
          </a:xfrm>
          <a:custGeom>
            <a:avLst/>
            <a:gdLst/>
            <a:ahLst/>
            <a:cxnLst/>
            <a:rect r="r" b="b" t="t" l="l"/>
            <a:pathLst>
              <a:path h="6266580" w="4161009">
                <a:moveTo>
                  <a:pt x="0" y="0"/>
                </a:moveTo>
                <a:lnTo>
                  <a:pt x="4161009" y="0"/>
                </a:lnTo>
                <a:lnTo>
                  <a:pt x="4161009" y="6266579"/>
                </a:lnTo>
                <a:lnTo>
                  <a:pt x="0" y="62665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06407" y="2202520"/>
            <a:ext cx="8355439" cy="6266580"/>
          </a:xfrm>
          <a:custGeom>
            <a:avLst/>
            <a:gdLst/>
            <a:ahLst/>
            <a:cxnLst/>
            <a:rect r="r" b="b" t="t" l="l"/>
            <a:pathLst>
              <a:path h="6266580" w="8355439">
                <a:moveTo>
                  <a:pt x="0" y="0"/>
                </a:moveTo>
                <a:lnTo>
                  <a:pt x="8355440" y="0"/>
                </a:lnTo>
                <a:lnTo>
                  <a:pt x="8355440" y="6266579"/>
                </a:lnTo>
                <a:lnTo>
                  <a:pt x="0" y="62665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019175"/>
            <a:ext cx="10665474" cy="99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Элитарная культура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40229"/>
            <a:ext cx="759893" cy="7598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140" y="0"/>
                  </a:moveTo>
                  <a:lnTo>
                    <a:pt x="588660" y="0"/>
                  </a:lnTo>
                  <a:cubicBezTo>
                    <a:pt x="648106" y="0"/>
                    <a:pt x="705117" y="23615"/>
                    <a:pt x="747151" y="65649"/>
                  </a:cubicBezTo>
                  <a:cubicBezTo>
                    <a:pt x="789185" y="107683"/>
                    <a:pt x="812800" y="164694"/>
                    <a:pt x="812800" y="224140"/>
                  </a:cubicBezTo>
                  <a:lnTo>
                    <a:pt x="812800" y="588660"/>
                  </a:lnTo>
                  <a:cubicBezTo>
                    <a:pt x="812800" y="648106"/>
                    <a:pt x="789185" y="705117"/>
                    <a:pt x="747151" y="747151"/>
                  </a:cubicBezTo>
                  <a:cubicBezTo>
                    <a:pt x="705117" y="789185"/>
                    <a:pt x="648106" y="812800"/>
                    <a:pt x="588660" y="812800"/>
                  </a:cubicBezTo>
                  <a:lnTo>
                    <a:pt x="224140" y="812800"/>
                  </a:lnTo>
                  <a:cubicBezTo>
                    <a:pt x="164694" y="812800"/>
                    <a:pt x="107683" y="789185"/>
                    <a:pt x="65649" y="747151"/>
                  </a:cubicBezTo>
                  <a:cubicBezTo>
                    <a:pt x="23615" y="705117"/>
                    <a:pt x="0" y="648106"/>
                    <a:pt x="0" y="588660"/>
                  </a:cubicBezTo>
                  <a:lnTo>
                    <a:pt x="0" y="224140"/>
                  </a:lnTo>
                  <a:cubicBezTo>
                    <a:pt x="0" y="164694"/>
                    <a:pt x="23615" y="107683"/>
                    <a:pt x="65649" y="65649"/>
                  </a:cubicBezTo>
                  <a:cubicBezTo>
                    <a:pt x="107683" y="23615"/>
                    <a:pt x="164694" y="0"/>
                    <a:pt x="2241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0122" y="8841105"/>
            <a:ext cx="417048" cy="358140"/>
          </a:xfrm>
          <a:custGeom>
            <a:avLst/>
            <a:gdLst/>
            <a:ahLst/>
            <a:cxnLst/>
            <a:rect r="r" b="b" t="t" l="l"/>
            <a:pathLst>
              <a:path h="358140" w="417048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262546"/>
            <a:ext cx="7983415" cy="1720508"/>
            <a:chOff x="0" y="0"/>
            <a:chExt cx="2102628" cy="45313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102628" cy="453138"/>
            </a:xfrm>
            <a:custGeom>
              <a:avLst/>
              <a:gdLst/>
              <a:ahLst/>
              <a:cxnLst/>
              <a:rect r="r" b="b" t="t" l="l"/>
              <a:pathLst>
                <a:path h="453138" w="2102628">
                  <a:moveTo>
                    <a:pt x="0" y="0"/>
                  </a:moveTo>
                  <a:lnTo>
                    <a:pt x="2102628" y="0"/>
                  </a:lnTo>
                  <a:lnTo>
                    <a:pt x="2102628" y="453138"/>
                  </a:lnTo>
                  <a:lnTo>
                    <a:pt x="0" y="453138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2102628" cy="462663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4799"/>
                </a:lnSpc>
              </a:pPr>
              <a:r>
                <a:rPr lang="en-US" sz="3999" spc="-39">
                  <a:solidFill>
                    <a:srgbClr val="000000"/>
                  </a:solidFill>
                  <a:latin typeface="Public Sans Bold"/>
                </a:rPr>
                <a:t>МАССОВАЯ КУЛЬТУРА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186185"/>
            <a:ext cx="16230600" cy="1481529"/>
            <a:chOff x="0" y="0"/>
            <a:chExt cx="21640800" cy="1975372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669643" cy="1975372"/>
              <a:chOff x="0" y="0"/>
              <a:chExt cx="2107584" cy="39019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107584" cy="390197"/>
              </a:xfrm>
              <a:custGeom>
                <a:avLst/>
                <a:gdLst/>
                <a:ahLst/>
                <a:cxnLst/>
                <a:rect r="r" b="b" t="t" l="l"/>
                <a:pathLst>
                  <a:path h="390197" w="2107584">
                    <a:moveTo>
                      <a:pt x="0" y="0"/>
                    </a:moveTo>
                    <a:lnTo>
                      <a:pt x="2107584" y="0"/>
                    </a:lnTo>
                    <a:lnTo>
                      <a:pt x="2107584" y="390197"/>
                    </a:lnTo>
                    <a:lnTo>
                      <a:pt x="0" y="390197"/>
                    </a:lnTo>
                    <a:close/>
                  </a:path>
                </a:pathLst>
              </a:custGeom>
              <a:solidFill>
                <a:srgbClr val="EDEBE6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57150"/>
                <a:ext cx="2107584" cy="447347"/>
              </a:xfrm>
              <a:prstGeom prst="rect">
                <a:avLst/>
              </a:prstGeom>
            </p:spPr>
            <p:txBody>
              <a:bodyPr anchor="ctr" rtlCol="false" tIns="101600" lIns="101600" bIns="101600" rIns="101600"/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spc="-24">
                    <a:solidFill>
                      <a:srgbClr val="000000"/>
                    </a:solidFill>
                    <a:latin typeface="Public Sans Bold"/>
                  </a:rPr>
                  <a:t>   Для широкой массы, стремится быть стремится быть доступной и понятной для всех</a:t>
                </a: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971157" y="0"/>
              <a:ext cx="10669643" cy="1975372"/>
              <a:chOff x="0" y="0"/>
              <a:chExt cx="2107584" cy="39019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107584" cy="390197"/>
              </a:xfrm>
              <a:custGeom>
                <a:avLst/>
                <a:gdLst/>
                <a:ahLst/>
                <a:cxnLst/>
                <a:rect r="r" b="b" t="t" l="l"/>
                <a:pathLst>
                  <a:path h="390197" w="2107584">
                    <a:moveTo>
                      <a:pt x="0" y="0"/>
                    </a:moveTo>
                    <a:lnTo>
                      <a:pt x="2107584" y="0"/>
                    </a:lnTo>
                    <a:lnTo>
                      <a:pt x="2107584" y="390197"/>
                    </a:lnTo>
                    <a:lnTo>
                      <a:pt x="0" y="390197"/>
                    </a:lnTo>
                    <a:close/>
                  </a:path>
                </a:pathLst>
              </a:custGeom>
              <a:solidFill>
                <a:srgbClr val="EDEBE6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57150"/>
                <a:ext cx="2107584" cy="447347"/>
              </a:xfrm>
              <a:prstGeom prst="rect">
                <a:avLst/>
              </a:prstGeom>
            </p:spPr>
            <p:txBody>
              <a:bodyPr anchor="ctr" rtlCol="false" tIns="101600" lIns="101600" bIns="101600" rIns="101600"/>
              <a:lstStyle/>
              <a:p>
                <a:pPr algn="ctr">
                  <a:lnSpc>
                    <a:spcPts val="3359"/>
                  </a:lnSpc>
                </a:pPr>
                <a:r>
                  <a:rPr lang="en-US" sz="2400" spc="-24">
                    <a:solidFill>
                      <a:srgbClr val="000000"/>
                    </a:solidFill>
                    <a:latin typeface="Public Sans Bold"/>
                  </a:rPr>
                  <a:t>     Адресована ограниченному кругу специалистов или ценителей</a:t>
                </a:r>
              </a:p>
            </p:txBody>
          </p:sp>
        </p:grpSp>
      </p:grpSp>
      <p:sp>
        <p:nvSpPr>
          <p:cNvPr name="TextBox 16" id="16"/>
          <p:cNvSpPr txBox="true"/>
          <p:nvPr/>
        </p:nvSpPr>
        <p:spPr>
          <a:xfrm rot="0">
            <a:off x="1028700" y="1019175"/>
            <a:ext cx="1015692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2"/>
              </a:lnSpc>
            </a:pPr>
            <a:r>
              <a:rPr lang="en-US" sz="6568" spc="-203">
                <a:solidFill>
                  <a:srgbClr val="000000"/>
                </a:solidFill>
                <a:latin typeface="Public Sans Bold"/>
              </a:rPr>
              <a:t>Сравнение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271385"/>
            <a:ext cx="16230600" cy="183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spc="-27">
                <a:solidFill>
                  <a:srgbClr val="000000"/>
                </a:solidFill>
                <a:latin typeface="Public Sans"/>
              </a:rPr>
              <a:t> Сходства заключается в том, что обе формы культуры могут воздействовать на общество и индивидуума, формируя их мировоззрение, ценности и стереотипы.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9275885" y="2262546"/>
            <a:ext cx="7983415" cy="1720508"/>
            <a:chOff x="0" y="0"/>
            <a:chExt cx="2102628" cy="4531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02628" cy="453138"/>
            </a:xfrm>
            <a:custGeom>
              <a:avLst/>
              <a:gdLst/>
              <a:ahLst/>
              <a:cxnLst/>
              <a:rect r="r" b="b" t="t" l="l"/>
              <a:pathLst>
                <a:path h="453138" w="2102628">
                  <a:moveTo>
                    <a:pt x="0" y="0"/>
                  </a:moveTo>
                  <a:lnTo>
                    <a:pt x="2102628" y="0"/>
                  </a:lnTo>
                  <a:lnTo>
                    <a:pt x="2102628" y="453138"/>
                  </a:lnTo>
                  <a:lnTo>
                    <a:pt x="0" y="453138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9525"/>
              <a:ext cx="2102628" cy="462663"/>
            </a:xfrm>
            <a:prstGeom prst="rect">
              <a:avLst/>
            </a:prstGeom>
          </p:spPr>
          <p:txBody>
            <a:bodyPr anchor="ctr" rtlCol="false" tIns="101600" lIns="101600" bIns="101600" rIns="101600"/>
            <a:lstStyle/>
            <a:p>
              <a:pPr algn="ctr">
                <a:lnSpc>
                  <a:spcPts val="4799"/>
                </a:lnSpc>
              </a:pPr>
              <a:r>
                <a:rPr lang="en-US" sz="3999" spc="-39">
                  <a:solidFill>
                    <a:srgbClr val="000000"/>
                  </a:solidFill>
                  <a:latin typeface="Public Sans Bold"/>
                </a:rPr>
                <a:t>ЭЛИТАРНАЯ КУЛЬТУРА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5915364"/>
            <a:ext cx="10156923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2"/>
              </a:lnSpc>
            </a:pPr>
            <a:r>
              <a:rPr lang="en-US" sz="6568" spc="-203">
                <a:solidFill>
                  <a:srgbClr val="000000"/>
                </a:solidFill>
                <a:latin typeface="Public Sans Bold"/>
              </a:rPr>
              <a:t>Сходства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40229"/>
            <a:ext cx="759893" cy="7598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140" y="0"/>
                  </a:moveTo>
                  <a:lnTo>
                    <a:pt x="588660" y="0"/>
                  </a:lnTo>
                  <a:cubicBezTo>
                    <a:pt x="648106" y="0"/>
                    <a:pt x="705117" y="23615"/>
                    <a:pt x="747151" y="65649"/>
                  </a:cubicBezTo>
                  <a:cubicBezTo>
                    <a:pt x="789185" y="107683"/>
                    <a:pt x="812800" y="164694"/>
                    <a:pt x="812800" y="224140"/>
                  </a:cubicBezTo>
                  <a:lnTo>
                    <a:pt x="812800" y="588660"/>
                  </a:lnTo>
                  <a:cubicBezTo>
                    <a:pt x="812800" y="648106"/>
                    <a:pt x="789185" y="705117"/>
                    <a:pt x="747151" y="747151"/>
                  </a:cubicBezTo>
                  <a:cubicBezTo>
                    <a:pt x="705117" y="789185"/>
                    <a:pt x="648106" y="812800"/>
                    <a:pt x="588660" y="812800"/>
                  </a:cubicBezTo>
                  <a:lnTo>
                    <a:pt x="224140" y="812800"/>
                  </a:lnTo>
                  <a:cubicBezTo>
                    <a:pt x="164694" y="812800"/>
                    <a:pt x="107683" y="789185"/>
                    <a:pt x="65649" y="747151"/>
                  </a:cubicBezTo>
                  <a:cubicBezTo>
                    <a:pt x="23615" y="705117"/>
                    <a:pt x="0" y="648106"/>
                    <a:pt x="0" y="588660"/>
                  </a:cubicBezTo>
                  <a:lnTo>
                    <a:pt x="0" y="224140"/>
                  </a:lnTo>
                  <a:cubicBezTo>
                    <a:pt x="0" y="164694"/>
                    <a:pt x="23615" y="107683"/>
                    <a:pt x="65649" y="65649"/>
                  </a:cubicBezTo>
                  <a:cubicBezTo>
                    <a:pt x="107683" y="23615"/>
                    <a:pt x="164694" y="0"/>
                    <a:pt x="2241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0122" y="8841105"/>
            <a:ext cx="417048" cy="358140"/>
          </a:xfrm>
          <a:custGeom>
            <a:avLst/>
            <a:gdLst/>
            <a:ahLst/>
            <a:cxnLst/>
            <a:rect r="r" b="b" t="t" l="l"/>
            <a:pathLst>
              <a:path h="358140" w="417048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672554"/>
            <a:ext cx="5225555" cy="5015641"/>
            <a:chOff x="0" y="0"/>
            <a:chExt cx="1737079" cy="1667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7079" cy="1667300"/>
            </a:xfrm>
            <a:custGeom>
              <a:avLst/>
              <a:gdLst/>
              <a:ahLst/>
              <a:cxnLst/>
              <a:rect r="r" b="b" t="t" l="l"/>
              <a:pathLst>
                <a:path h="1667300" w="1737079">
                  <a:moveTo>
                    <a:pt x="0" y="0"/>
                  </a:moveTo>
                  <a:lnTo>
                    <a:pt x="1737079" y="0"/>
                  </a:lnTo>
                  <a:lnTo>
                    <a:pt x="1737079" y="1667300"/>
                  </a:lnTo>
                  <a:lnTo>
                    <a:pt x="0" y="1667300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737079" cy="1676825"/>
            </a:xfrm>
            <a:prstGeom prst="rect">
              <a:avLst/>
            </a:prstGeom>
          </p:spPr>
          <p:txBody>
            <a:bodyPr anchor="ctr" rtlCol="false" tIns="80497" lIns="80497" bIns="80497" rIns="80497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30480" y="2672554"/>
            <a:ext cx="5227041" cy="5015641"/>
            <a:chOff x="0" y="0"/>
            <a:chExt cx="1737573" cy="16673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37573" cy="1667300"/>
            </a:xfrm>
            <a:custGeom>
              <a:avLst/>
              <a:gdLst/>
              <a:ahLst/>
              <a:cxnLst/>
              <a:rect r="r" b="b" t="t" l="l"/>
              <a:pathLst>
                <a:path h="1667300" w="1737573">
                  <a:moveTo>
                    <a:pt x="0" y="0"/>
                  </a:moveTo>
                  <a:lnTo>
                    <a:pt x="1737573" y="0"/>
                  </a:lnTo>
                  <a:lnTo>
                    <a:pt x="1737573" y="1667300"/>
                  </a:lnTo>
                  <a:lnTo>
                    <a:pt x="0" y="1667300"/>
                  </a:lnTo>
                  <a:close/>
                </a:path>
              </a:pathLst>
            </a:custGeom>
            <a:solidFill>
              <a:srgbClr val="F6696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737573" cy="1676825"/>
            </a:xfrm>
            <a:prstGeom prst="rect">
              <a:avLst/>
            </a:prstGeom>
          </p:spPr>
          <p:txBody>
            <a:bodyPr anchor="ctr" rtlCol="false" tIns="80497" lIns="80497" bIns="80497" rIns="80497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033745" y="2672554"/>
            <a:ext cx="5227041" cy="5015641"/>
            <a:chOff x="0" y="0"/>
            <a:chExt cx="1737573" cy="16673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7573" cy="1667300"/>
            </a:xfrm>
            <a:custGeom>
              <a:avLst/>
              <a:gdLst/>
              <a:ahLst/>
              <a:cxnLst/>
              <a:rect r="r" b="b" t="t" l="l"/>
              <a:pathLst>
                <a:path h="1667300" w="1737573">
                  <a:moveTo>
                    <a:pt x="0" y="0"/>
                  </a:moveTo>
                  <a:lnTo>
                    <a:pt x="1737573" y="0"/>
                  </a:lnTo>
                  <a:lnTo>
                    <a:pt x="1737573" y="1667300"/>
                  </a:lnTo>
                  <a:lnTo>
                    <a:pt x="0" y="1667300"/>
                  </a:lnTo>
                  <a:close/>
                </a:path>
              </a:pathLst>
            </a:custGeom>
            <a:solidFill>
              <a:srgbClr val="62C8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737573" cy="1676825"/>
            </a:xfrm>
            <a:prstGeom prst="rect">
              <a:avLst/>
            </a:prstGeom>
          </p:spPr>
          <p:txBody>
            <a:bodyPr anchor="ctr" rtlCol="false" tIns="80497" lIns="80497" bIns="80497" rIns="80497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84739" y="2973232"/>
            <a:ext cx="4714964" cy="4714964"/>
          </a:xfrm>
          <a:custGeom>
            <a:avLst/>
            <a:gdLst/>
            <a:ahLst/>
            <a:cxnLst/>
            <a:rect r="r" b="b" t="t" l="l"/>
            <a:pathLst>
              <a:path h="4714964" w="4714964">
                <a:moveTo>
                  <a:pt x="0" y="0"/>
                </a:moveTo>
                <a:lnTo>
                  <a:pt x="4714963" y="0"/>
                </a:lnTo>
                <a:lnTo>
                  <a:pt x="4714963" y="4714964"/>
                </a:lnTo>
                <a:lnTo>
                  <a:pt x="0" y="4714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842749" y="2672554"/>
            <a:ext cx="4603989" cy="4661747"/>
          </a:xfrm>
          <a:custGeom>
            <a:avLst/>
            <a:gdLst/>
            <a:ahLst/>
            <a:cxnLst/>
            <a:rect r="r" b="b" t="t" l="l"/>
            <a:pathLst>
              <a:path h="4661747" w="4603989">
                <a:moveTo>
                  <a:pt x="0" y="0"/>
                </a:moveTo>
                <a:lnTo>
                  <a:pt x="4603988" y="0"/>
                </a:lnTo>
                <a:lnTo>
                  <a:pt x="4603988" y="4661747"/>
                </a:lnTo>
                <a:lnTo>
                  <a:pt x="0" y="4661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0167" r="0" b="-7273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348070" y="2854629"/>
            <a:ext cx="4523095" cy="4794714"/>
          </a:xfrm>
          <a:custGeom>
            <a:avLst/>
            <a:gdLst/>
            <a:ahLst/>
            <a:cxnLst/>
            <a:rect r="r" b="b" t="t" l="l"/>
            <a:pathLst>
              <a:path h="4794714" w="4523095">
                <a:moveTo>
                  <a:pt x="0" y="0"/>
                </a:moveTo>
                <a:lnTo>
                  <a:pt x="4523096" y="0"/>
                </a:lnTo>
                <a:lnTo>
                  <a:pt x="4523096" y="4794715"/>
                </a:lnTo>
                <a:lnTo>
                  <a:pt x="0" y="4794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554" r="0" b="-2949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019175"/>
            <a:ext cx="16230600" cy="99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Примеры массовой культуры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40229"/>
            <a:ext cx="759893" cy="7598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140" y="0"/>
                  </a:moveTo>
                  <a:lnTo>
                    <a:pt x="588660" y="0"/>
                  </a:lnTo>
                  <a:cubicBezTo>
                    <a:pt x="648106" y="0"/>
                    <a:pt x="705117" y="23615"/>
                    <a:pt x="747151" y="65649"/>
                  </a:cubicBezTo>
                  <a:cubicBezTo>
                    <a:pt x="789185" y="107683"/>
                    <a:pt x="812800" y="164694"/>
                    <a:pt x="812800" y="224140"/>
                  </a:cubicBezTo>
                  <a:lnTo>
                    <a:pt x="812800" y="588660"/>
                  </a:lnTo>
                  <a:cubicBezTo>
                    <a:pt x="812800" y="648106"/>
                    <a:pt x="789185" y="705117"/>
                    <a:pt x="747151" y="747151"/>
                  </a:cubicBezTo>
                  <a:cubicBezTo>
                    <a:pt x="705117" y="789185"/>
                    <a:pt x="648106" y="812800"/>
                    <a:pt x="588660" y="812800"/>
                  </a:cubicBezTo>
                  <a:lnTo>
                    <a:pt x="224140" y="812800"/>
                  </a:lnTo>
                  <a:cubicBezTo>
                    <a:pt x="164694" y="812800"/>
                    <a:pt x="107683" y="789185"/>
                    <a:pt x="65649" y="747151"/>
                  </a:cubicBezTo>
                  <a:cubicBezTo>
                    <a:pt x="23615" y="705117"/>
                    <a:pt x="0" y="648106"/>
                    <a:pt x="0" y="588660"/>
                  </a:cubicBezTo>
                  <a:lnTo>
                    <a:pt x="0" y="224140"/>
                  </a:lnTo>
                  <a:cubicBezTo>
                    <a:pt x="0" y="164694"/>
                    <a:pt x="23615" y="107683"/>
                    <a:pt x="65649" y="65649"/>
                  </a:cubicBezTo>
                  <a:cubicBezTo>
                    <a:pt x="107683" y="23615"/>
                    <a:pt x="164694" y="0"/>
                    <a:pt x="2241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0122" y="8841105"/>
            <a:ext cx="417048" cy="358140"/>
          </a:xfrm>
          <a:custGeom>
            <a:avLst/>
            <a:gdLst/>
            <a:ahLst/>
            <a:cxnLst/>
            <a:rect r="r" b="b" t="t" l="l"/>
            <a:pathLst>
              <a:path h="358140" w="417048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530421" y="2672554"/>
            <a:ext cx="5225555" cy="5015641"/>
            <a:chOff x="0" y="0"/>
            <a:chExt cx="1737079" cy="16673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7079" cy="1667300"/>
            </a:xfrm>
            <a:custGeom>
              <a:avLst/>
              <a:gdLst/>
              <a:ahLst/>
              <a:cxnLst/>
              <a:rect r="r" b="b" t="t" l="l"/>
              <a:pathLst>
                <a:path h="1667300" w="1737079">
                  <a:moveTo>
                    <a:pt x="0" y="0"/>
                  </a:moveTo>
                  <a:lnTo>
                    <a:pt x="1737079" y="0"/>
                  </a:lnTo>
                  <a:lnTo>
                    <a:pt x="1737079" y="1667300"/>
                  </a:lnTo>
                  <a:lnTo>
                    <a:pt x="0" y="1667300"/>
                  </a:lnTo>
                  <a:close/>
                </a:path>
              </a:pathLst>
            </a:custGeom>
            <a:solidFill>
              <a:srgbClr val="D3E63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1737079" cy="1676825"/>
            </a:xfrm>
            <a:prstGeom prst="rect">
              <a:avLst/>
            </a:prstGeom>
          </p:spPr>
          <p:txBody>
            <a:bodyPr anchor="ctr" rtlCol="false" tIns="80497" lIns="80497" bIns="80497" rIns="80497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96098" y="2619224"/>
            <a:ext cx="5227041" cy="5015641"/>
            <a:chOff x="0" y="0"/>
            <a:chExt cx="1737573" cy="16673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37573" cy="1667300"/>
            </a:xfrm>
            <a:custGeom>
              <a:avLst/>
              <a:gdLst/>
              <a:ahLst/>
              <a:cxnLst/>
              <a:rect r="r" b="b" t="t" l="l"/>
              <a:pathLst>
                <a:path h="1667300" w="1737573">
                  <a:moveTo>
                    <a:pt x="0" y="0"/>
                  </a:moveTo>
                  <a:lnTo>
                    <a:pt x="1737573" y="0"/>
                  </a:lnTo>
                  <a:lnTo>
                    <a:pt x="1737573" y="1667300"/>
                  </a:lnTo>
                  <a:lnTo>
                    <a:pt x="0" y="1667300"/>
                  </a:lnTo>
                  <a:close/>
                </a:path>
              </a:pathLst>
            </a:custGeom>
            <a:solidFill>
              <a:srgbClr val="F6696E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737573" cy="1676825"/>
            </a:xfrm>
            <a:prstGeom prst="rect">
              <a:avLst/>
            </a:prstGeom>
          </p:spPr>
          <p:txBody>
            <a:bodyPr anchor="ctr" rtlCol="false" tIns="80497" lIns="80497" bIns="80497" rIns="80497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63258" y="2672554"/>
            <a:ext cx="5227041" cy="5015641"/>
            <a:chOff x="0" y="0"/>
            <a:chExt cx="1737573" cy="16673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37573" cy="1667300"/>
            </a:xfrm>
            <a:custGeom>
              <a:avLst/>
              <a:gdLst/>
              <a:ahLst/>
              <a:cxnLst/>
              <a:rect r="r" b="b" t="t" l="l"/>
              <a:pathLst>
                <a:path h="1667300" w="1737573">
                  <a:moveTo>
                    <a:pt x="0" y="0"/>
                  </a:moveTo>
                  <a:lnTo>
                    <a:pt x="1737573" y="0"/>
                  </a:lnTo>
                  <a:lnTo>
                    <a:pt x="1737573" y="1667300"/>
                  </a:lnTo>
                  <a:lnTo>
                    <a:pt x="0" y="1667300"/>
                  </a:lnTo>
                  <a:close/>
                </a:path>
              </a:pathLst>
            </a:custGeom>
            <a:solidFill>
              <a:srgbClr val="62C8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737573" cy="1676825"/>
            </a:xfrm>
            <a:prstGeom prst="rect">
              <a:avLst/>
            </a:prstGeom>
          </p:spPr>
          <p:txBody>
            <a:bodyPr anchor="ctr" rtlCol="false" tIns="80497" lIns="80497" bIns="80497" rIns="80497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95920" y="2887628"/>
            <a:ext cx="4761716" cy="4761716"/>
          </a:xfrm>
          <a:custGeom>
            <a:avLst/>
            <a:gdLst/>
            <a:ahLst/>
            <a:cxnLst/>
            <a:rect r="r" b="b" t="t" l="l"/>
            <a:pathLst>
              <a:path h="4761716" w="4761716">
                <a:moveTo>
                  <a:pt x="0" y="0"/>
                </a:moveTo>
                <a:lnTo>
                  <a:pt x="4761716" y="0"/>
                </a:lnTo>
                <a:lnTo>
                  <a:pt x="4761716" y="4761716"/>
                </a:lnTo>
                <a:lnTo>
                  <a:pt x="0" y="4761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81228" y="2672554"/>
            <a:ext cx="4723939" cy="4723939"/>
          </a:xfrm>
          <a:custGeom>
            <a:avLst/>
            <a:gdLst/>
            <a:ahLst/>
            <a:cxnLst/>
            <a:rect r="r" b="b" t="t" l="l"/>
            <a:pathLst>
              <a:path h="4723939" w="4723939">
                <a:moveTo>
                  <a:pt x="0" y="0"/>
                </a:moveTo>
                <a:lnTo>
                  <a:pt x="4723940" y="0"/>
                </a:lnTo>
                <a:lnTo>
                  <a:pt x="4723940" y="4723940"/>
                </a:lnTo>
                <a:lnTo>
                  <a:pt x="0" y="47239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295796" y="2797401"/>
            <a:ext cx="4627645" cy="4851943"/>
          </a:xfrm>
          <a:custGeom>
            <a:avLst/>
            <a:gdLst/>
            <a:ahLst/>
            <a:cxnLst/>
            <a:rect r="r" b="b" t="t" l="l"/>
            <a:pathLst>
              <a:path h="4851943" w="4627645">
                <a:moveTo>
                  <a:pt x="0" y="0"/>
                </a:moveTo>
                <a:lnTo>
                  <a:pt x="4627644" y="0"/>
                </a:lnTo>
                <a:lnTo>
                  <a:pt x="4627644" y="4851943"/>
                </a:lnTo>
                <a:lnTo>
                  <a:pt x="0" y="4851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565" t="-42178" r="-629" b="-12089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019175"/>
            <a:ext cx="16230600" cy="990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6468" spc="-200">
                <a:solidFill>
                  <a:srgbClr val="000000"/>
                </a:solidFill>
                <a:latin typeface="Public Sans Bold"/>
              </a:rPr>
              <a:t>Примеры элитарной культуры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640229"/>
            <a:ext cx="759893" cy="75989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140" y="0"/>
                  </a:moveTo>
                  <a:lnTo>
                    <a:pt x="588660" y="0"/>
                  </a:lnTo>
                  <a:cubicBezTo>
                    <a:pt x="648106" y="0"/>
                    <a:pt x="705117" y="23615"/>
                    <a:pt x="747151" y="65649"/>
                  </a:cubicBezTo>
                  <a:cubicBezTo>
                    <a:pt x="789185" y="107683"/>
                    <a:pt x="812800" y="164694"/>
                    <a:pt x="812800" y="224140"/>
                  </a:cubicBezTo>
                  <a:lnTo>
                    <a:pt x="812800" y="588660"/>
                  </a:lnTo>
                  <a:cubicBezTo>
                    <a:pt x="812800" y="648106"/>
                    <a:pt x="789185" y="705117"/>
                    <a:pt x="747151" y="747151"/>
                  </a:cubicBezTo>
                  <a:cubicBezTo>
                    <a:pt x="705117" y="789185"/>
                    <a:pt x="648106" y="812800"/>
                    <a:pt x="588660" y="812800"/>
                  </a:cubicBezTo>
                  <a:lnTo>
                    <a:pt x="224140" y="812800"/>
                  </a:lnTo>
                  <a:cubicBezTo>
                    <a:pt x="164694" y="812800"/>
                    <a:pt x="107683" y="789185"/>
                    <a:pt x="65649" y="747151"/>
                  </a:cubicBezTo>
                  <a:cubicBezTo>
                    <a:pt x="23615" y="705117"/>
                    <a:pt x="0" y="648106"/>
                    <a:pt x="0" y="588660"/>
                  </a:cubicBezTo>
                  <a:lnTo>
                    <a:pt x="0" y="224140"/>
                  </a:lnTo>
                  <a:cubicBezTo>
                    <a:pt x="0" y="164694"/>
                    <a:pt x="23615" y="107683"/>
                    <a:pt x="65649" y="65649"/>
                  </a:cubicBezTo>
                  <a:cubicBezTo>
                    <a:pt x="107683" y="23615"/>
                    <a:pt x="164694" y="0"/>
                    <a:pt x="2241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0122" y="8841105"/>
            <a:ext cx="417048" cy="358140"/>
          </a:xfrm>
          <a:custGeom>
            <a:avLst/>
            <a:gdLst/>
            <a:ahLst/>
            <a:cxnLst/>
            <a:rect r="r" b="b" t="t" l="l"/>
            <a:pathLst>
              <a:path h="358140" w="417048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393770"/>
            <a:ext cx="4259460" cy="6068272"/>
          </a:xfrm>
          <a:custGeom>
            <a:avLst/>
            <a:gdLst/>
            <a:ahLst/>
            <a:cxnLst/>
            <a:rect r="r" b="b" t="t" l="l"/>
            <a:pathLst>
              <a:path h="6068272" w="4259460">
                <a:moveTo>
                  <a:pt x="0" y="0"/>
                </a:moveTo>
                <a:lnTo>
                  <a:pt x="4259460" y="0"/>
                </a:lnTo>
                <a:lnTo>
                  <a:pt x="4259460" y="6068272"/>
                </a:lnTo>
                <a:lnTo>
                  <a:pt x="0" y="6068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661033" y="2393770"/>
            <a:ext cx="6240564" cy="6240564"/>
          </a:xfrm>
          <a:custGeom>
            <a:avLst/>
            <a:gdLst/>
            <a:ahLst/>
            <a:cxnLst/>
            <a:rect r="r" b="b" t="t" l="l"/>
            <a:pathLst>
              <a:path h="6240564" w="6240564">
                <a:moveTo>
                  <a:pt x="0" y="0"/>
                </a:moveTo>
                <a:lnTo>
                  <a:pt x="6240565" y="0"/>
                </a:lnTo>
                <a:lnTo>
                  <a:pt x="6240565" y="6240564"/>
                </a:lnTo>
                <a:lnTo>
                  <a:pt x="0" y="6240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67830" y="3282510"/>
            <a:ext cx="7074810" cy="5672711"/>
          </a:xfrm>
          <a:custGeom>
            <a:avLst/>
            <a:gdLst/>
            <a:ahLst/>
            <a:cxnLst/>
            <a:rect r="r" b="b" t="t" l="l"/>
            <a:pathLst>
              <a:path h="5672711" w="7074810">
                <a:moveTo>
                  <a:pt x="0" y="0"/>
                </a:moveTo>
                <a:lnTo>
                  <a:pt x="7074809" y="0"/>
                </a:lnTo>
                <a:lnTo>
                  <a:pt x="7074809" y="5672712"/>
                </a:lnTo>
                <a:lnTo>
                  <a:pt x="0" y="56727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1028700"/>
            <a:ext cx="16230600" cy="3962967"/>
            <a:chOff x="0" y="0"/>
            <a:chExt cx="21640800" cy="52839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2753594"/>
              <a:ext cx="15118822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2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740963"/>
              <a:ext cx="15118822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2"/>
                </a:lnSpc>
                <a:spcBef>
                  <a:spcPct val="0"/>
                </a:spcBef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728331"/>
              <a:ext cx="15118822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2"/>
                </a:lnSpc>
                <a:spcBef>
                  <a:spcPct val="0"/>
                </a:spcBef>
              </a:pP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21640800" cy="1317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62"/>
                </a:lnSpc>
              </a:pPr>
              <a:r>
                <a:rPr lang="en-US" sz="6468" spc="-200">
                  <a:solidFill>
                    <a:srgbClr val="000000"/>
                  </a:solidFill>
                  <a:latin typeface="Public Sans Bold"/>
                </a:rPr>
                <a:t>Сочетание двух культур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669618"/>
              <a:ext cx="21640800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62C8D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22036" y="4901816"/>
            <a:ext cx="2437264" cy="4498305"/>
          </a:xfrm>
          <a:custGeom>
            <a:avLst/>
            <a:gdLst/>
            <a:ahLst/>
            <a:cxnLst/>
            <a:rect r="r" b="b" t="t" l="l"/>
            <a:pathLst>
              <a:path h="4498305" w="2437264">
                <a:moveTo>
                  <a:pt x="0" y="0"/>
                </a:moveTo>
                <a:lnTo>
                  <a:pt x="2437264" y="0"/>
                </a:lnTo>
                <a:lnTo>
                  <a:pt x="2437264" y="4498305"/>
                </a:lnTo>
                <a:lnTo>
                  <a:pt x="0" y="449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427192"/>
            <a:ext cx="12936187" cy="4176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156"/>
              </a:lnSpc>
            </a:pPr>
            <a:r>
              <a:rPr lang="en-US" sz="15242" spc="-472">
                <a:solidFill>
                  <a:srgbClr val="000000"/>
                </a:solidFill>
                <a:latin typeface="Public Sans Bold"/>
              </a:rPr>
              <a:t>Спасибо за</a:t>
            </a:r>
          </a:p>
          <a:p>
            <a:pPr algn="l">
              <a:lnSpc>
                <a:spcPts val="16156"/>
              </a:lnSpc>
            </a:pPr>
            <a:r>
              <a:rPr lang="en-US" sz="15242" spc="-472">
                <a:solidFill>
                  <a:srgbClr val="000000"/>
                </a:solidFill>
                <a:latin typeface="Public Sans Bold"/>
              </a:rPr>
              <a:t>внимание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8640229"/>
            <a:ext cx="759893" cy="75989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24140" y="0"/>
                  </a:moveTo>
                  <a:lnTo>
                    <a:pt x="588660" y="0"/>
                  </a:lnTo>
                  <a:cubicBezTo>
                    <a:pt x="648106" y="0"/>
                    <a:pt x="705117" y="23615"/>
                    <a:pt x="747151" y="65649"/>
                  </a:cubicBezTo>
                  <a:cubicBezTo>
                    <a:pt x="789185" y="107683"/>
                    <a:pt x="812800" y="164694"/>
                    <a:pt x="812800" y="224140"/>
                  </a:cubicBezTo>
                  <a:lnTo>
                    <a:pt x="812800" y="588660"/>
                  </a:lnTo>
                  <a:cubicBezTo>
                    <a:pt x="812800" y="648106"/>
                    <a:pt x="789185" y="705117"/>
                    <a:pt x="747151" y="747151"/>
                  </a:cubicBezTo>
                  <a:cubicBezTo>
                    <a:pt x="705117" y="789185"/>
                    <a:pt x="648106" y="812800"/>
                    <a:pt x="588660" y="812800"/>
                  </a:cubicBezTo>
                  <a:lnTo>
                    <a:pt x="224140" y="812800"/>
                  </a:lnTo>
                  <a:cubicBezTo>
                    <a:pt x="164694" y="812800"/>
                    <a:pt x="107683" y="789185"/>
                    <a:pt x="65649" y="747151"/>
                  </a:cubicBezTo>
                  <a:cubicBezTo>
                    <a:pt x="23615" y="705117"/>
                    <a:pt x="0" y="648106"/>
                    <a:pt x="0" y="588660"/>
                  </a:cubicBezTo>
                  <a:lnTo>
                    <a:pt x="0" y="224140"/>
                  </a:lnTo>
                  <a:cubicBezTo>
                    <a:pt x="0" y="164694"/>
                    <a:pt x="23615" y="107683"/>
                    <a:pt x="65649" y="65649"/>
                  </a:cubicBezTo>
                  <a:cubicBezTo>
                    <a:pt x="107683" y="23615"/>
                    <a:pt x="164694" y="0"/>
                    <a:pt x="22414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00122" y="8841105"/>
            <a:ext cx="417048" cy="358140"/>
          </a:xfrm>
          <a:custGeom>
            <a:avLst/>
            <a:gdLst/>
            <a:ahLst/>
            <a:cxnLst/>
            <a:rect r="r" b="b" t="t" l="l"/>
            <a:pathLst>
              <a:path h="358140" w="417048">
                <a:moveTo>
                  <a:pt x="0" y="0"/>
                </a:moveTo>
                <a:lnTo>
                  <a:pt x="417049" y="0"/>
                </a:lnTo>
                <a:lnTo>
                  <a:pt x="417049" y="358140"/>
                </a:lnTo>
                <a:lnTo>
                  <a:pt x="0" y="35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DAGFzpYPYRk</dc:identifier>
  <dcterms:modified xsi:type="dcterms:W3CDTF">2011-08-01T06:04:30Z</dcterms:modified>
  <cp:revision>1</cp:revision>
  <dc:title>Массовая и элитарная культура в современном мире</dc:title>
</cp:coreProperties>
</file>